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5"/>
  </p:notesMasterIdLst>
  <p:sldIdLst>
    <p:sldId id="256" r:id="rId2"/>
    <p:sldId id="277" r:id="rId3"/>
    <p:sldId id="271" r:id="rId4"/>
    <p:sldId id="275" r:id="rId5"/>
    <p:sldId id="257" r:id="rId6"/>
    <p:sldId id="270" r:id="rId7"/>
    <p:sldId id="272" r:id="rId8"/>
    <p:sldId id="273" r:id="rId9"/>
    <p:sldId id="269" r:id="rId10"/>
    <p:sldId id="274" r:id="rId11"/>
    <p:sldId id="263" r:id="rId12"/>
    <p:sldId id="262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99"/>
    <a:srgbClr val="5A529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42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11CDB-8931-4F05-9774-47A3BE38D511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982C8-849F-472A-9430-7C642DD76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977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982C8-849F-472A-9430-7C642DD7690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1749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4EB-C6A9-4D68-ACCF-FEA6610D273A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91CB-F77D-4E3E-B94E-78428F4D0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4EB-C6A9-4D68-ACCF-FEA6610D273A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91CB-F77D-4E3E-B94E-78428F4D0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4EB-C6A9-4D68-ACCF-FEA6610D273A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91CB-F77D-4E3E-B94E-78428F4D0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4EB-C6A9-4D68-ACCF-FEA6610D273A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91CB-F77D-4E3E-B94E-78428F4D0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4EB-C6A9-4D68-ACCF-FEA6610D273A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91CB-F77D-4E3E-B94E-78428F4D0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4EB-C6A9-4D68-ACCF-FEA6610D273A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91CB-F77D-4E3E-B94E-78428F4D0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4EB-C6A9-4D68-ACCF-FEA6610D273A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91CB-F77D-4E3E-B94E-78428F4D0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4EB-C6A9-4D68-ACCF-FEA6610D273A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91CB-F77D-4E3E-B94E-78428F4D0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4EB-C6A9-4D68-ACCF-FEA6610D273A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91CB-F77D-4E3E-B94E-78428F4D0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4EB-C6A9-4D68-ACCF-FEA6610D273A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91CB-F77D-4E3E-B94E-78428F4D0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64EB-C6A9-4D68-ACCF-FEA6610D273A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52791CB-F77D-4E3E-B94E-78428F4D03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19964EB-C6A9-4D68-ACCF-FEA6610D273A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52791CB-F77D-4E3E-B94E-78428F4D03B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7.wdp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628800"/>
            <a:ext cx="7772400" cy="280831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3">
                    <a:lumMod val="50000"/>
                  </a:schemeClr>
                </a:solidFill>
                <a:ea typeface="Calibri"/>
                <a:cs typeface="Times New Roman"/>
              </a:rPr>
              <a:t/>
            </a:r>
            <a:br>
              <a:rPr lang="uk-UA" dirty="0" smtClean="0">
                <a:solidFill>
                  <a:schemeClr val="accent3">
                    <a:lumMod val="50000"/>
                  </a:schemeClr>
                </a:solidFill>
                <a:ea typeface="Calibri"/>
                <a:cs typeface="Times New Roman"/>
              </a:rPr>
            </a:br>
            <a:r>
              <a:rPr lang="uk-UA" dirty="0" smtClean="0">
                <a:solidFill>
                  <a:srgbClr val="5A5294"/>
                </a:solidFill>
                <a:ea typeface="Calibri"/>
                <a:cs typeface="Times New Roman"/>
              </a:rPr>
              <a:t>«</a:t>
            </a:r>
            <a:r>
              <a:rPr lang="uk-UA" dirty="0">
                <a:solidFill>
                  <a:srgbClr val="5A5294"/>
                </a:solidFill>
                <a:ea typeface="Calibri"/>
                <a:cs typeface="Times New Roman"/>
              </a:rPr>
              <a:t>Навчання на основі власних відкриттів, як один з принципів </a:t>
            </a:r>
            <a:r>
              <a:rPr lang="en-US" dirty="0">
                <a:solidFill>
                  <a:srgbClr val="5A5294"/>
                </a:solidFill>
                <a:ea typeface="Calibri"/>
                <a:cs typeface="Times New Roman"/>
              </a:rPr>
              <a:t>STEM</a:t>
            </a:r>
            <a:r>
              <a:rPr lang="uk-UA" dirty="0">
                <a:solidFill>
                  <a:srgbClr val="5A5294"/>
                </a:solidFill>
                <a:ea typeface="Calibri"/>
                <a:cs typeface="Times New Roman"/>
              </a:rPr>
              <a:t>-освіти»</a:t>
            </a:r>
            <a:r>
              <a:rPr lang="ru-RU" sz="3600" dirty="0">
                <a:solidFill>
                  <a:srgbClr val="5A5294"/>
                </a:solidFill>
                <a:ea typeface="Calibri"/>
                <a:cs typeface="Times New Roman"/>
              </a:rPr>
              <a:t/>
            </a:r>
            <a:br>
              <a:rPr lang="ru-RU" sz="3600" dirty="0">
                <a:solidFill>
                  <a:srgbClr val="5A5294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5A5294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4221088"/>
            <a:ext cx="6702568" cy="2328664"/>
          </a:xfrm>
        </p:spPr>
        <p:txBody>
          <a:bodyPr>
            <a:normAutofit lnSpcReduction="10000"/>
          </a:bodyPr>
          <a:lstStyle/>
          <a:p>
            <a:pPr algn="r">
              <a:spcAft>
                <a:spcPts val="0"/>
              </a:spcAft>
            </a:pPr>
            <a:r>
              <a:rPr lang="uk-UA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Вчитель хімії та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біології</a:t>
            </a:r>
          </a:p>
          <a:p>
            <a:pPr algn="r">
              <a:spcAft>
                <a:spcPts val="0"/>
              </a:spcAft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вищої категорії,</a:t>
            </a:r>
            <a:endParaRPr lang="ru-RU" dirty="0">
              <a:solidFill>
                <a:schemeClr val="accent2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r">
              <a:spcAft>
                <a:spcPts val="0"/>
              </a:spcAft>
            </a:pPr>
            <a:r>
              <a:rPr lang="uk-UA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вчитель методист,</a:t>
            </a:r>
            <a:endParaRPr lang="ru-RU" dirty="0">
              <a:solidFill>
                <a:schemeClr val="accent2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r"/>
            <a:r>
              <a:rPr lang="uk-UA" b="1" dirty="0" err="1">
                <a:solidFill>
                  <a:srgbClr val="5A5294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Рогожнікова</a:t>
            </a:r>
            <a:r>
              <a:rPr lang="uk-UA" b="1" dirty="0">
                <a:solidFill>
                  <a:srgbClr val="5A5294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 Ольга </a:t>
            </a:r>
            <a:r>
              <a:rPr lang="uk-UA" b="1" dirty="0" smtClean="0">
                <a:solidFill>
                  <a:srgbClr val="5A5294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Володимирівна</a:t>
            </a:r>
          </a:p>
          <a:p>
            <a:pPr algn="r"/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НВК №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/>
                <a:cs typeface="Times New Roman"/>
              </a:rPr>
              <a:t>148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 «Планета Щастя» м. Дніпро</a:t>
            </a:r>
          </a:p>
          <a:p>
            <a:pPr algn="r"/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594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04" y="260648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0000FF"/>
                </a:solidFill>
              </a:rPr>
              <a:t>3. Перевірка гіпотези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87005" y="1365388"/>
            <a:ext cx="8964489" cy="438912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</a:rPr>
              <a:t>Моделювання, експеримент, дослід = власна теорія</a:t>
            </a:r>
            <a:endParaRPr lang="ru-RU" b="1" dirty="0">
              <a:solidFill>
                <a:srgbClr val="CC0099"/>
              </a:solidFill>
            </a:endParaRPr>
          </a:p>
        </p:txBody>
      </p:sp>
      <p:pic>
        <p:nvPicPr>
          <p:cNvPr id="2" name="Picture 2" descr="D:\моя\2016 - 2017\вебинар 30.03.17 народный спикер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3224"/>
            <a:ext cx="4068143" cy="2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оя\2016 - 2017\вебинар 30.03.17 народный спикер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93224"/>
            <a:ext cx="3427487" cy="319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моя\2016 - 2017\вебинар 30.03.17 народный спикер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5508" y="3559948"/>
            <a:ext cx="4541316" cy="329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446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975" y="980728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u="sng" dirty="0" smtClean="0">
                <a:solidFill>
                  <a:srgbClr val="0000FF"/>
                </a:solidFill>
              </a:rPr>
              <a:t>Особливості STEM-освіти: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700808"/>
            <a:ext cx="84249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uk-UA" sz="2400" b="1" dirty="0" smtClean="0"/>
              <a:t>інтегроване </a:t>
            </a:r>
            <a:r>
              <a:rPr lang="uk-UA" sz="2400" b="1" dirty="0"/>
              <a:t>навчання за </a:t>
            </a:r>
            <a:r>
              <a:rPr lang="uk-UA" sz="2400" b="1" dirty="0" smtClean="0"/>
              <a:t>темами </a:t>
            </a:r>
            <a:r>
              <a:rPr lang="uk-UA" sz="2400" b="1" dirty="0"/>
              <a:t>на засадах міждисциплінарного (STEM-предмети) та проектного підходів</a:t>
            </a:r>
            <a:r>
              <a:rPr lang="uk-UA" sz="2400" b="1" dirty="0" smtClean="0"/>
              <a:t>;</a:t>
            </a:r>
          </a:p>
          <a:p>
            <a:pPr lvl="0"/>
            <a:endParaRPr lang="ru-RU" sz="24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uk-UA" sz="2400" b="1" dirty="0"/>
              <a:t>навчання на основі власних відкриттів. Наука повинна захоплювати, займатися наукою має бути цікаво, доступно і радісно. Наука це весело</a:t>
            </a:r>
            <a:r>
              <a:rPr lang="uk-UA" sz="2400" b="1" dirty="0" smtClean="0"/>
              <a:t>!</a:t>
            </a:r>
          </a:p>
          <a:p>
            <a:pPr lvl="0"/>
            <a:endParaRPr lang="ru-RU" sz="24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uk-UA" sz="2400" b="1" dirty="0"/>
              <a:t>практична спрямованість навчання</a:t>
            </a:r>
            <a:r>
              <a:rPr lang="uk-UA" sz="2400" b="1" dirty="0" smtClean="0"/>
              <a:t>.</a:t>
            </a:r>
          </a:p>
          <a:p>
            <a:pPr lvl="0"/>
            <a:endParaRPr lang="ru-RU" sz="24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uk-UA" sz="2400" dirty="0"/>
              <a:t>посилена увага до вивчення англійської </a:t>
            </a:r>
            <a:r>
              <a:rPr lang="uk-UA" sz="2400" dirty="0" smtClean="0"/>
              <a:t>мови.</a:t>
            </a:r>
          </a:p>
          <a:p>
            <a:pPr lvl="0"/>
            <a:endParaRPr lang="ru-RU" sz="24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uk-UA" sz="2400" dirty="0"/>
              <a:t>патріотична спрямованість навчання.</a:t>
            </a:r>
            <a:r>
              <a:rPr lang="uk-UA" sz="2400" b="1" dirty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3131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" y="188640"/>
            <a:ext cx="44386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55709">
            <a:off x="4884578" y="1357926"/>
            <a:ext cx="2170366" cy="278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96195">
            <a:off x="397129" y="3609312"/>
            <a:ext cx="2246407" cy="29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12976"/>
            <a:ext cx="20478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1635" y="3390941"/>
            <a:ext cx="2074737" cy="338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9315" y="4366104"/>
            <a:ext cx="2367577" cy="237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05187" y="620688"/>
            <a:ext cx="3492896" cy="72234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00FF"/>
                </a:solidFill>
              </a:rPr>
              <a:t>Наука – це весело!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36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2878559"/>
            <a:ext cx="74888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Давайте людям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більше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,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ніж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вони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очікують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, і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робіть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це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радісно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.</a:t>
            </a:r>
            <a:b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Діліться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своїми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знаннями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з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дітьми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.</a:t>
            </a:r>
            <a:b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На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сьогодні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це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єдиний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відомий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спосіб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досягти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безсмертя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.</a:t>
            </a:r>
            <a:b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altLang="ru-RU" b="1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altLang="ru-RU" b="1" dirty="0">
                <a:solidFill>
                  <a:schemeClr val="bg1"/>
                </a:solidFill>
                <a:latin typeface="Comic Sans MS" pitchFamily="66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6093296"/>
            <a:ext cx="3640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Comic Sans MS" pitchFamily="66" charset="0"/>
              </a:rPr>
              <a:t>З </a:t>
            </a:r>
            <a:r>
              <a:rPr lang="ru-RU" altLang="ru-RU" dirty="0" err="1">
                <a:latin typeface="Comic Sans MS" pitchFamily="66" charset="0"/>
              </a:rPr>
              <a:t>повагою</a:t>
            </a:r>
            <a:r>
              <a:rPr lang="ru-RU" altLang="ru-RU" dirty="0">
                <a:latin typeface="Comic Sans MS" pitchFamily="66" charset="0"/>
              </a:rPr>
              <a:t>, Ольга </a:t>
            </a:r>
            <a:r>
              <a:rPr lang="ru-RU" altLang="ru-RU" dirty="0" err="1">
                <a:latin typeface="Comic Sans MS" pitchFamily="66" charset="0"/>
              </a:rPr>
              <a:t>Рогожнікова</a:t>
            </a:r>
            <a:r>
              <a:rPr lang="ru-RU" altLang="ru-RU" dirty="0">
                <a:latin typeface="Comic Sans MS" pitchFamily="66" charset="0"/>
              </a:rPr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2316163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442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/>
              <a:t>Краще вчитися розуміти,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ніж </a:t>
            </a:r>
            <a:r>
              <a:rPr lang="uk-UA" b="1" dirty="0"/>
              <a:t>збирати знання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Знати </a:t>
            </a:r>
            <a:r>
              <a:rPr lang="uk-UA" dirty="0"/>
              <a:t>треба необхідний мінімум, розуміти же треба максимально багато. </a:t>
            </a:r>
            <a:endParaRPr lang="uk-UA" dirty="0" smtClean="0"/>
          </a:p>
          <a:p>
            <a:r>
              <a:rPr lang="uk-UA" dirty="0" smtClean="0"/>
              <a:t>Знання </a:t>
            </a:r>
            <a:r>
              <a:rPr lang="uk-UA" dirty="0"/>
              <a:t>пасивно. Розуміння активно. </a:t>
            </a:r>
            <a:endParaRPr lang="uk-UA" dirty="0" smtClean="0"/>
          </a:p>
          <a:p>
            <a:r>
              <a:rPr lang="uk-UA" dirty="0" smtClean="0"/>
              <a:t>Знання </a:t>
            </a:r>
            <a:r>
              <a:rPr lang="uk-UA" dirty="0"/>
              <a:t>- </a:t>
            </a:r>
            <a:r>
              <a:rPr lang="uk-UA" dirty="0" smtClean="0"/>
              <a:t>те, </a:t>
            </a:r>
            <a:r>
              <a:rPr lang="uk-UA" dirty="0"/>
              <a:t>що видобуто іншими. Розуміння - </a:t>
            </a:r>
            <a:r>
              <a:rPr lang="uk-UA" dirty="0" smtClean="0"/>
              <a:t>те, </a:t>
            </a:r>
            <a:r>
              <a:rPr lang="uk-UA" dirty="0"/>
              <a:t>що ти здобуваєш сам.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9040"/>
            <a:ext cx="4473104" cy="307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52151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980728"/>
            <a:ext cx="8496944" cy="4176464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0000FF"/>
                </a:solidFill>
              </a:rPr>
              <a:t>Всі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знають</a:t>
            </a:r>
            <a:r>
              <a:rPr lang="ru-RU" dirty="0">
                <a:solidFill>
                  <a:srgbClr val="0000FF"/>
                </a:solidFill>
              </a:rPr>
              <a:t>, </a:t>
            </a:r>
            <a:r>
              <a:rPr lang="ru-RU" dirty="0" err="1">
                <a:solidFill>
                  <a:srgbClr val="0000FF"/>
                </a:solidFill>
              </a:rPr>
              <a:t>що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це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неможливо</a:t>
            </a:r>
            <a:r>
              <a:rPr lang="ru-RU" dirty="0">
                <a:solidFill>
                  <a:srgbClr val="0000FF"/>
                </a:solidFill>
              </a:rPr>
              <a:t>. Але от приходить </a:t>
            </a:r>
            <a:r>
              <a:rPr lang="ru-RU" dirty="0" smtClean="0">
                <a:solidFill>
                  <a:srgbClr val="0000FF"/>
                </a:solidFill>
              </a:rPr>
              <a:t>той, </a:t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dirty="0" smtClean="0">
                <a:solidFill>
                  <a:srgbClr val="0000FF"/>
                </a:solidFill>
              </a:rPr>
              <a:t>кому </a:t>
            </a:r>
            <a:r>
              <a:rPr lang="ru-RU" dirty="0" err="1">
                <a:solidFill>
                  <a:srgbClr val="0000FF"/>
                </a:solidFill>
              </a:rPr>
              <a:t>це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невідомо</a:t>
            </a:r>
            <a:r>
              <a:rPr lang="ru-RU" dirty="0">
                <a:solidFill>
                  <a:srgbClr val="0000FF"/>
                </a:solidFill>
              </a:rPr>
              <a:t> — </a:t>
            </a:r>
            <a:r>
              <a:rPr lang="ru-RU" dirty="0" smtClean="0">
                <a:solidFill>
                  <a:srgbClr val="0000FF"/>
                </a:solidFill>
              </a:rPr>
              <a:t/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dirty="0" err="1" smtClean="0">
                <a:solidFill>
                  <a:srgbClr val="0000FF"/>
                </a:solidFill>
              </a:rPr>
              <a:t>саме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він</a:t>
            </a:r>
            <a:r>
              <a:rPr lang="ru-RU" dirty="0">
                <a:solidFill>
                  <a:srgbClr val="0000FF"/>
                </a:solidFill>
              </a:rPr>
              <a:t> і </a:t>
            </a:r>
            <a:r>
              <a:rPr lang="ru-RU" dirty="0" err="1">
                <a:solidFill>
                  <a:srgbClr val="0000FF"/>
                </a:solidFill>
              </a:rPr>
              <a:t>робить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відкриття</a:t>
            </a:r>
            <a:r>
              <a:rPr lang="ru-RU" dirty="0">
                <a:solidFill>
                  <a:srgbClr val="0000FF"/>
                </a:solidFill>
              </a:rPr>
              <a:t>.</a:t>
            </a:r>
            <a:br>
              <a:rPr lang="ru-RU" dirty="0">
                <a:solidFill>
                  <a:srgbClr val="0000FF"/>
                </a:solidFill>
              </a:rPr>
            </a:b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4941168"/>
            <a:ext cx="7854696" cy="1752600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Альберт </a:t>
            </a:r>
            <a:r>
              <a:rPr lang="ru-RU" dirty="0" err="1">
                <a:solidFill>
                  <a:srgbClr val="0070C0"/>
                </a:solidFill>
              </a:rPr>
              <a:t>Ейнштейн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71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Animals Robòtics Voladors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3445" y="692696"/>
            <a:ext cx="9147445" cy="5144972"/>
          </a:xfrm>
        </p:spPr>
      </p:pic>
    </p:spTree>
    <p:extLst>
      <p:ext uri="{BB962C8B-B14F-4D97-AF65-F5344CB8AC3E}">
        <p14:creationId xmlns:p14="http://schemas.microsoft.com/office/powerpoint/2010/main" xmlns="" val="363378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8338" y="764704"/>
            <a:ext cx="799288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00FF"/>
                </a:solidFill>
                <a:latin typeface="+mj-lt"/>
              </a:rPr>
              <a:t>Завдання</a:t>
            </a:r>
            <a:r>
              <a:rPr lang="ru-RU" sz="3600" b="1" dirty="0" smtClean="0">
                <a:solidFill>
                  <a:srgbClr val="0000FF"/>
                </a:solidFill>
                <a:latin typeface="+mj-lt"/>
              </a:rPr>
              <a:t> STEM-</a:t>
            </a:r>
            <a:r>
              <a:rPr lang="ru-RU" sz="3600" b="1" dirty="0" err="1" smtClean="0">
                <a:solidFill>
                  <a:srgbClr val="0000FF"/>
                </a:solidFill>
                <a:latin typeface="+mj-lt"/>
              </a:rPr>
              <a:t>освіти</a:t>
            </a:r>
            <a:r>
              <a:rPr lang="ru-RU" sz="3600" b="1" dirty="0" smtClean="0">
                <a:solidFill>
                  <a:srgbClr val="0000FF"/>
                </a:solidFill>
                <a:latin typeface="+mj-lt"/>
              </a:rPr>
              <a:t>:</a:t>
            </a:r>
          </a:p>
          <a:p>
            <a:pPr algn="ctr"/>
            <a:endParaRPr lang="ru-RU" sz="1000" b="1" dirty="0" smtClean="0">
              <a:solidFill>
                <a:srgbClr val="0070C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err="1" smtClean="0">
                <a:cs typeface="Arial" panose="020B0604020202020204" pitchFamily="34" charset="0"/>
              </a:rPr>
              <a:t>Розвиток</a:t>
            </a:r>
            <a:r>
              <a:rPr lang="ru-RU" sz="2800" dirty="0" smtClean="0"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cs typeface="Arial" panose="020B0604020202020204" pitchFamily="34" charset="0"/>
              </a:rPr>
              <a:t>інтересу</a:t>
            </a:r>
            <a:r>
              <a:rPr lang="ru-RU" sz="2800" dirty="0" smtClean="0">
                <a:cs typeface="Arial" panose="020B0604020202020204" pitchFamily="34" charset="0"/>
              </a:rPr>
              <a:t> до </a:t>
            </a:r>
            <a:r>
              <a:rPr lang="ru-RU" sz="2800" dirty="0" err="1" smtClean="0">
                <a:cs typeface="Arial" panose="020B0604020202020204" pitchFamily="34" charset="0"/>
              </a:rPr>
              <a:t>навчальних</a:t>
            </a:r>
            <a:r>
              <a:rPr lang="ru-RU" sz="2800" dirty="0" smtClean="0"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cs typeface="Arial" panose="020B0604020202020204" pitchFamily="34" charset="0"/>
              </a:rPr>
              <a:t>предметів</a:t>
            </a:r>
            <a:r>
              <a:rPr lang="ru-RU" sz="2800" dirty="0" smtClean="0">
                <a:cs typeface="Arial" panose="020B0604020202020204" pitchFamily="34" charset="0"/>
              </a:rPr>
              <a:t> </a:t>
            </a:r>
          </a:p>
          <a:p>
            <a:r>
              <a:rPr lang="ru-RU" sz="2800" dirty="0" smtClean="0">
                <a:cs typeface="Arial" panose="020B0604020202020204" pitchFamily="34" charset="0"/>
              </a:rPr>
              <a:t>     </a:t>
            </a:r>
            <a:r>
              <a:rPr lang="ru-RU" sz="2800" dirty="0" err="1" smtClean="0">
                <a:cs typeface="Arial" panose="020B0604020202020204" pitchFamily="34" charset="0"/>
              </a:rPr>
              <a:t>природничо</a:t>
            </a:r>
            <a:r>
              <a:rPr lang="ru-RU" sz="2800" dirty="0" smtClean="0">
                <a:cs typeface="Arial" panose="020B0604020202020204" pitchFamily="34" charset="0"/>
              </a:rPr>
              <a:t>  -  </a:t>
            </a:r>
            <a:r>
              <a:rPr lang="ru-RU" sz="2800" dirty="0" err="1" smtClean="0">
                <a:cs typeface="Arial" panose="020B0604020202020204" pitchFamily="34" charset="0"/>
              </a:rPr>
              <a:t>математичного</a:t>
            </a:r>
            <a:r>
              <a:rPr lang="ru-RU" sz="2800" dirty="0" smtClean="0">
                <a:cs typeface="Arial" panose="020B0604020202020204" pitchFamily="34" charset="0"/>
              </a:rPr>
              <a:t> циклу;</a:t>
            </a:r>
            <a:r>
              <a:rPr lang="ru-RU" sz="800" dirty="0" smtClean="0">
                <a:cs typeface="Arial" panose="020B0604020202020204" pitchFamily="34" charset="0"/>
              </a:rPr>
              <a:t> </a:t>
            </a:r>
          </a:p>
          <a:p>
            <a:endParaRPr lang="ru-RU" sz="800" dirty="0" smtClean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err="1" smtClean="0">
                <a:cs typeface="Arial" panose="020B0604020202020204" pitchFamily="34" charset="0"/>
              </a:rPr>
              <a:t>Формування</a:t>
            </a:r>
            <a:r>
              <a:rPr lang="ru-RU" sz="2800" dirty="0" smtClean="0"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cs typeface="Arial" panose="020B0604020202020204" pitchFamily="34" charset="0"/>
              </a:rPr>
              <a:t>дослідницьких</a:t>
            </a:r>
            <a:r>
              <a:rPr lang="ru-RU" sz="2800" dirty="0" smtClean="0"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cs typeface="Arial" panose="020B0604020202020204" pitchFamily="34" charset="0"/>
              </a:rPr>
              <a:t>навичок</a:t>
            </a:r>
            <a:r>
              <a:rPr lang="ru-RU" sz="2800" dirty="0" smtClean="0">
                <a:cs typeface="Arial" panose="020B0604020202020204" pitchFamily="34" charset="0"/>
              </a:rPr>
              <a:t>;</a:t>
            </a:r>
          </a:p>
          <a:p>
            <a:endParaRPr lang="ru-RU" sz="800" dirty="0" smtClean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err="1" smtClean="0">
                <a:cs typeface="Arial" panose="020B0604020202020204" pitchFamily="34" charset="0"/>
              </a:rPr>
              <a:t>Розвиток</a:t>
            </a:r>
            <a:r>
              <a:rPr lang="ru-RU" sz="2800" dirty="0" smtClean="0"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cs typeface="Arial" panose="020B0604020202020204" pitchFamily="34" charset="0"/>
              </a:rPr>
              <a:t>творчого</a:t>
            </a:r>
            <a:r>
              <a:rPr lang="ru-RU" sz="2800" dirty="0" smtClean="0">
                <a:cs typeface="Arial" panose="020B0604020202020204" pitchFamily="34" charset="0"/>
              </a:rPr>
              <a:t> та критичного </a:t>
            </a:r>
            <a:r>
              <a:rPr lang="ru-RU" sz="2800" dirty="0" err="1" smtClean="0">
                <a:cs typeface="Arial" panose="020B0604020202020204" pitchFamily="34" charset="0"/>
              </a:rPr>
              <a:t>мислення</a:t>
            </a:r>
            <a:r>
              <a:rPr lang="ru-RU" sz="2800" dirty="0" smtClean="0">
                <a:cs typeface="Arial" panose="020B0604020202020204" pitchFamily="34" charset="0"/>
              </a:rPr>
              <a:t>;</a:t>
            </a:r>
          </a:p>
          <a:p>
            <a:endParaRPr lang="ru-RU" sz="800" dirty="0" smtClean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err="1" smtClean="0">
                <a:cs typeface="Arial" panose="020B0604020202020204" pitchFamily="34" charset="0"/>
              </a:rPr>
              <a:t>Подолання</a:t>
            </a:r>
            <a:r>
              <a:rPr lang="ru-RU" sz="2800" dirty="0" smtClean="0"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cs typeface="Arial" panose="020B0604020202020204" pitchFamily="34" charset="0"/>
              </a:rPr>
              <a:t>стереотипів</a:t>
            </a:r>
            <a:r>
              <a:rPr lang="ru-RU" sz="2800" dirty="0" smtClean="0">
                <a:cs typeface="Arial" panose="020B0604020202020204" pitchFamily="34" charset="0"/>
              </a:rPr>
              <a:t>.</a:t>
            </a:r>
            <a:endParaRPr lang="ru-RU" sz="2800" dirty="0"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19701"/>
            <a:ext cx="6909420" cy="268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0749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09894"/>
            <a:ext cx="8208912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Приклади</a:t>
            </a:r>
            <a:r>
              <a:rPr lang="ru-RU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реалізації</a:t>
            </a:r>
            <a:r>
              <a:rPr lang="ru-RU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принципів</a:t>
            </a:r>
            <a:r>
              <a:rPr lang="ru-RU" sz="3600" b="1" dirty="0">
                <a:solidFill>
                  <a:srgbClr val="0000FF"/>
                </a:solidFill>
                <a:cs typeface="Arial" panose="020B0604020202020204" pitchFamily="34" charset="0"/>
              </a:rPr>
              <a:t> і </a:t>
            </a:r>
            <a:r>
              <a:rPr lang="ru-RU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завдань</a:t>
            </a:r>
            <a:r>
              <a:rPr lang="ru-RU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rgbClr val="0000FF"/>
                </a:solidFill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STEM-</a:t>
            </a:r>
            <a:r>
              <a:rPr lang="ru-RU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освіти</a:t>
            </a:r>
            <a:r>
              <a:rPr lang="ru-RU" sz="3600" b="1" dirty="0">
                <a:solidFill>
                  <a:srgbClr val="0000FF"/>
                </a:solidFill>
                <a:cs typeface="Arial" panose="020B0604020202020204" pitchFamily="34" charset="0"/>
              </a:rPr>
              <a:t> у </a:t>
            </a:r>
            <a:r>
              <a:rPr lang="ru-RU" sz="3200" b="1" dirty="0">
                <a:solidFill>
                  <a:srgbClr val="0000FF"/>
                </a:solidFill>
                <a:cs typeface="Arial" panose="020B0604020202020204" pitchFamily="34" charset="0"/>
              </a:rPr>
              <a:t>НПП «</a:t>
            </a:r>
            <a:r>
              <a:rPr lang="ru-RU" sz="3200" b="1" dirty="0" err="1">
                <a:solidFill>
                  <a:srgbClr val="0000FF"/>
                </a:solidFill>
                <a:cs typeface="Arial" panose="020B0604020202020204" pitchFamily="34" charset="0"/>
              </a:rPr>
              <a:t>Інтелект</a:t>
            </a:r>
            <a:r>
              <a:rPr lang="ru-RU" sz="32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cs typeface="Arial" panose="020B0604020202020204" pitchFamily="34" charset="0"/>
              </a:rPr>
              <a:t>України</a:t>
            </a:r>
            <a:r>
              <a:rPr lang="ru-RU" sz="32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»</a:t>
            </a:r>
            <a:endParaRPr lang="ru-RU" sz="32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988840"/>
            <a:ext cx="77227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C0099"/>
                </a:solidFill>
              </a:rPr>
              <a:t>Навчання</a:t>
            </a:r>
            <a:r>
              <a:rPr lang="ru-RU" sz="2400" b="1" dirty="0" smtClean="0">
                <a:solidFill>
                  <a:srgbClr val="CC0099"/>
                </a:solidFill>
              </a:rPr>
              <a:t> </a:t>
            </a:r>
            <a:r>
              <a:rPr lang="ru-RU" sz="2400" b="1" dirty="0">
                <a:solidFill>
                  <a:srgbClr val="CC0099"/>
                </a:solidFill>
              </a:rPr>
              <a:t>на </a:t>
            </a:r>
            <a:r>
              <a:rPr lang="ru-RU" sz="2400" b="1" dirty="0" err="1">
                <a:solidFill>
                  <a:srgbClr val="CC0099"/>
                </a:solidFill>
              </a:rPr>
              <a:t>основі</a:t>
            </a:r>
            <a:r>
              <a:rPr lang="ru-RU" sz="2400" b="1" dirty="0">
                <a:solidFill>
                  <a:srgbClr val="CC0099"/>
                </a:solidFill>
              </a:rPr>
              <a:t> </a:t>
            </a:r>
            <a:r>
              <a:rPr lang="ru-RU" sz="2400" b="1" dirty="0" err="1">
                <a:solidFill>
                  <a:srgbClr val="CC0099"/>
                </a:solidFill>
              </a:rPr>
              <a:t>власних</a:t>
            </a:r>
            <a:r>
              <a:rPr lang="ru-RU" sz="2400" b="1" dirty="0">
                <a:solidFill>
                  <a:srgbClr val="CC0099"/>
                </a:solidFill>
              </a:rPr>
              <a:t> </a:t>
            </a:r>
            <a:r>
              <a:rPr lang="ru-RU" sz="2400" b="1" dirty="0" err="1">
                <a:solidFill>
                  <a:srgbClr val="CC0099"/>
                </a:solidFill>
              </a:rPr>
              <a:t>відкриттів</a:t>
            </a:r>
            <a:r>
              <a:rPr lang="ru-RU" sz="2400" b="1" dirty="0" smtClean="0">
                <a:solidFill>
                  <a:srgbClr val="CC0099"/>
                </a:solidFill>
              </a:rPr>
              <a:t>: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200" dirty="0" err="1" smtClean="0"/>
              <a:t>Розв'язування</a:t>
            </a:r>
            <a:r>
              <a:rPr lang="ru-RU" sz="3200" dirty="0" smtClean="0"/>
              <a:t> </a:t>
            </a:r>
            <a:r>
              <a:rPr lang="ru-RU" sz="3200" dirty="0" err="1"/>
              <a:t>винахідницьких</a:t>
            </a:r>
            <a:r>
              <a:rPr lang="ru-RU" sz="3200" dirty="0"/>
              <a:t> </a:t>
            </a:r>
            <a:r>
              <a:rPr lang="ru-RU" sz="3200" dirty="0" smtClean="0"/>
              <a:t>задач;</a:t>
            </a:r>
          </a:p>
          <a:p>
            <a:endParaRPr lang="ru-RU" sz="32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200" dirty="0" err="1" smtClean="0"/>
              <a:t>Побудова</a:t>
            </a:r>
            <a:r>
              <a:rPr lang="ru-RU" sz="3200" dirty="0" smtClean="0"/>
              <a:t> </a:t>
            </a:r>
            <a:r>
              <a:rPr lang="ru-RU" sz="3200" dirty="0" err="1"/>
              <a:t>власних</a:t>
            </a:r>
            <a:r>
              <a:rPr lang="ru-RU" sz="3200" dirty="0"/>
              <a:t> </a:t>
            </a:r>
            <a:r>
              <a:rPr lang="ru-RU" sz="3200" dirty="0" err="1"/>
              <a:t>наукових</a:t>
            </a:r>
            <a:r>
              <a:rPr lang="ru-RU" sz="3200" dirty="0"/>
              <a:t> </a:t>
            </a:r>
            <a:r>
              <a:rPr lang="ru-RU" sz="3200" dirty="0" err="1" smtClean="0"/>
              <a:t>гіпотез</a:t>
            </a:r>
            <a:r>
              <a:rPr lang="ru-RU" sz="3200" dirty="0" smtClean="0"/>
              <a:t>; </a:t>
            </a:r>
          </a:p>
          <a:p>
            <a:endParaRPr lang="ru-RU" sz="32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200" dirty="0" err="1" smtClean="0"/>
              <a:t>Створення</a:t>
            </a:r>
            <a:r>
              <a:rPr lang="ru-RU" sz="3200" dirty="0" smtClean="0"/>
              <a:t> </a:t>
            </a:r>
            <a:r>
              <a:rPr lang="ru-RU" sz="3200" dirty="0" err="1"/>
              <a:t>приладів</a:t>
            </a:r>
            <a:r>
              <a:rPr lang="ru-RU" sz="3200" dirty="0"/>
              <a:t>, моделей </a:t>
            </a:r>
            <a:r>
              <a:rPr lang="ru-RU" sz="3200" dirty="0" err="1" smtClean="0"/>
              <a:t>тощо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8" name="Picture 2" descr="1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4276" y="5065530"/>
            <a:ext cx="2290606" cy="151029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425" y="2114987"/>
            <a:ext cx="888169" cy="8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1419" y="5413146"/>
            <a:ext cx="1800200" cy="109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2983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</a:rPr>
              <a:t>1. </a:t>
            </a:r>
            <a:r>
              <a:rPr lang="uk-UA" b="1" dirty="0" smtClean="0">
                <a:solidFill>
                  <a:srgbClr val="0000FF"/>
                </a:solidFill>
              </a:rPr>
              <a:t>Здивувати!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229600" cy="438912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</a:rPr>
              <a:t>Факти, що викликають запитання</a:t>
            </a:r>
            <a:endParaRPr lang="ru-RU" b="1" dirty="0">
              <a:solidFill>
                <a:srgbClr val="CC0099"/>
              </a:solidFill>
            </a:endParaRPr>
          </a:p>
        </p:txBody>
      </p:sp>
      <p:pic>
        <p:nvPicPr>
          <p:cNvPr id="4" name="Picture 2" descr="D:\моя\2016 - 2017\вебинар 30.03.17 народный спикер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572" y="1763153"/>
            <a:ext cx="5977389" cy="247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оя\2016 - 2017\вебинар 30.03.17 народный спикер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5109" y="207255"/>
            <a:ext cx="2413428" cy="339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оя\2016 - 2017\вебинар 30.03.17 народный спикер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57088"/>
            <a:ext cx="4984609" cy="30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796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6250" y="1918467"/>
            <a:ext cx="3563889" cy="237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:\моя\2016 - 2017\вебинар 30.03.17 народный спикер\Lk6bc88Gw4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150445"/>
            <a:ext cx="5645646" cy="274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0000FF"/>
                </a:solidFill>
              </a:rPr>
              <a:t>2. Власна гіпотеза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44125"/>
            <a:ext cx="8229600" cy="438912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</a:rPr>
              <a:t>Наявні теорії + власні судження</a:t>
            </a:r>
            <a:endParaRPr lang="ru-RU" b="1" dirty="0">
              <a:solidFill>
                <a:srgbClr val="CC0099"/>
              </a:solidFill>
            </a:endParaRPr>
          </a:p>
        </p:txBody>
      </p:sp>
      <p:pic>
        <p:nvPicPr>
          <p:cNvPr id="3074" name="Picture 2" descr="D:\моя\2016 - 2017\вебинар 30.03.17 народный спикер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7126" y="1916832"/>
            <a:ext cx="3606874" cy="446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708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моя\2016 - 2017\лекции\stem-17-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51290"/>
            <a:ext cx="709949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оя\2016 - 2017\вебинар 30.03.17 народный спикер\стем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9908" y="168571"/>
            <a:ext cx="5214739" cy="335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698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300</TotalTime>
  <Words>240</Words>
  <Application>Microsoft Office PowerPoint</Application>
  <PresentationFormat>Экран (4:3)</PresentationFormat>
  <Paragraphs>50</Paragraphs>
  <Slides>13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 «Навчання на основі власних відкриттів, як один з принципів STEM-освіти» </vt:lpstr>
      <vt:lpstr>Краще вчитися розуміти,  ніж збирати знання </vt:lpstr>
      <vt:lpstr>Всі знають, що це неможливо. Але от приходить той,  кому це невідомо —  саме він і робить відкриття. </vt:lpstr>
      <vt:lpstr>Слайд 4</vt:lpstr>
      <vt:lpstr>Слайд 5</vt:lpstr>
      <vt:lpstr>Приклади реалізації принципів і завдань  STEM-освіти у НПП «Інтелект України»</vt:lpstr>
      <vt:lpstr>1. Здивувати!</vt:lpstr>
      <vt:lpstr>2. Власна гіпотеза</vt:lpstr>
      <vt:lpstr>Слайд 9</vt:lpstr>
      <vt:lpstr>3. Перевірка гіпотези</vt:lpstr>
      <vt:lpstr>Особливості STEM-освіти: </vt:lpstr>
      <vt:lpstr>Наука – це весело!</vt:lpstr>
      <vt:lpstr>Слайд 13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«Навчання на основі власних відкриттів, як один з принципів STEM-освіти»</dc:title>
  <dc:creator>ASUS</dc:creator>
  <cp:lastModifiedBy>User_metod</cp:lastModifiedBy>
  <cp:revision>34</cp:revision>
  <dcterms:created xsi:type="dcterms:W3CDTF">2017-02-15T05:47:27Z</dcterms:created>
  <dcterms:modified xsi:type="dcterms:W3CDTF">2018-01-04T08:15:41Z</dcterms:modified>
</cp:coreProperties>
</file>