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14" r:id="rId2"/>
    <p:sldId id="256" r:id="rId3"/>
    <p:sldId id="298" r:id="rId4"/>
    <p:sldId id="301" r:id="rId5"/>
    <p:sldId id="306" r:id="rId6"/>
    <p:sldId id="311" r:id="rId7"/>
    <p:sldId id="310" r:id="rId8"/>
    <p:sldId id="304" r:id="rId9"/>
    <p:sldId id="303" r:id="rId10"/>
    <p:sldId id="305" r:id="rId11"/>
    <p:sldId id="313" r:id="rId12"/>
    <p:sldId id="312" r:id="rId13"/>
    <p:sldId id="308" r:id="rId14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7" autoAdjust="0"/>
    <p:restoredTop sz="88571" autoAdjust="0"/>
  </p:normalViewPr>
  <p:slideViewPr>
    <p:cSldViewPr snapToGrid="0">
      <p:cViewPr varScale="1">
        <p:scale>
          <a:sx n="75" d="100"/>
          <a:sy n="75" d="100"/>
        </p:scale>
        <p:origin x="5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41" cy="4951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4798" y="0"/>
            <a:ext cx="2919441" cy="4951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634F0-A66F-438C-8F29-653E781216D6}" type="datetimeFigureOut">
              <a:rPr lang="uk-UA" smtClean="0"/>
              <a:pPr/>
              <a:t>23.04.2018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132"/>
            <a:ext cx="2919441" cy="4951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798" y="9371132"/>
            <a:ext cx="2919441" cy="4951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21A47-A52D-43BB-9E5D-5F453B93913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09771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41" cy="4951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98" y="0"/>
            <a:ext cx="2919441" cy="4951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D9981-9773-4718-8944-CD681C5B63DE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187" y="4748312"/>
            <a:ext cx="5387390" cy="38851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132"/>
            <a:ext cx="2919441" cy="4951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98" y="9371132"/>
            <a:ext cx="2919441" cy="4951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8189AA-246D-4F27-81BB-2D252FAA2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315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8E14-0E3C-4191-B00B-6E347E4D7FD2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63155-EF9A-4A24-9D1A-76BA2E9B25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598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8E14-0E3C-4191-B00B-6E347E4D7FD2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63155-EF9A-4A24-9D1A-76BA2E9B25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30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8E14-0E3C-4191-B00B-6E347E4D7FD2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63155-EF9A-4A24-9D1A-76BA2E9B25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663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8E14-0E3C-4191-B00B-6E347E4D7FD2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63155-EF9A-4A24-9D1A-76BA2E9B25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750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8E14-0E3C-4191-B00B-6E347E4D7FD2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63155-EF9A-4A24-9D1A-76BA2E9B25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15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8E14-0E3C-4191-B00B-6E347E4D7FD2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63155-EF9A-4A24-9D1A-76BA2E9B25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985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8E14-0E3C-4191-B00B-6E347E4D7FD2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63155-EF9A-4A24-9D1A-76BA2E9B25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844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8E14-0E3C-4191-B00B-6E347E4D7FD2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63155-EF9A-4A24-9D1A-76BA2E9B25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695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8E14-0E3C-4191-B00B-6E347E4D7FD2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63155-EF9A-4A24-9D1A-76BA2E9B25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086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8E14-0E3C-4191-B00B-6E347E4D7FD2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63155-EF9A-4A24-9D1A-76BA2E9B25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949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8E14-0E3C-4191-B00B-6E347E4D7FD2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63155-EF9A-4A24-9D1A-76BA2E9B25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247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9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F8E14-0E3C-4191-B00B-6E347E4D7FD2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63155-EF9A-4A24-9D1A-76BA2E9B25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47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us.inf.ua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2133599" y="1687671"/>
            <a:ext cx="8297622" cy="49675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en-US" sz="3200" b="1" dirty="0">
              <a:solidFill>
                <a:srgbClr val="88B14B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3200" b="1" dirty="0">
              <a:solidFill>
                <a:srgbClr val="88B14B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3200" b="1" dirty="0">
              <a:solidFill>
                <a:srgbClr val="88B14B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3200" b="1" dirty="0">
              <a:solidFill>
                <a:srgbClr val="88B14B"/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uk-UA" sz="3200" b="1" dirty="0">
                <a:solidFill>
                  <a:srgbClr val="88B14B"/>
                </a:solidFill>
              </a:rPr>
              <a:t> </a:t>
            </a:r>
            <a:r>
              <a:rPr lang="uk-UA" sz="3200" b="1" dirty="0">
                <a:solidFill>
                  <a:srgbClr val="00B050"/>
                </a:solidFill>
              </a:rPr>
              <a:t>Інноваційний простір для нового вчителя: нові виклики, нові можливості</a:t>
            </a:r>
            <a:endParaRPr lang="en-US" sz="3200" b="1" dirty="0">
              <a:solidFill>
                <a:srgbClr val="00B050"/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31" y="173986"/>
            <a:ext cx="5227448" cy="34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3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6666" y="1030143"/>
            <a:ext cx="10515600" cy="1071789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Середовище, що належить дітям:</a:t>
            </a:r>
            <a:br>
              <a:rPr lang="uk-UA" sz="40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uk-UA" sz="4000" b="1" i="1" dirty="0" smtClean="0">
                <a:solidFill>
                  <a:schemeClr val="accent6">
                    <a:lumMod val="75000"/>
                  </a:schemeClr>
                </a:solidFill>
              </a:rPr>
              <a:t>навчання поза межами школи </a:t>
            </a:r>
            <a:r>
              <a:rPr lang="uk-UA" sz="4000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uk-UA" sz="40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sz="40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uk-UA" sz="36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/>
            </a:r>
            <a:br>
              <a:rPr lang="uk-UA" sz="36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endParaRPr lang="uk-UA" sz="3600" dirty="0">
              <a:latin typeface="+mn-lt"/>
            </a:endParaRPr>
          </a:p>
        </p:txBody>
      </p:sp>
      <p:pic>
        <p:nvPicPr>
          <p:cNvPr id="4098" name="Picture 2" descr="E:\Проекти\OSI Індекс\Заклади\Джерельце\Фото\Досвід\вчимось готувати з  дитинств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904" y="1887558"/>
            <a:ext cx="5194300" cy="3895725"/>
          </a:xfrm>
          <a:prstGeom prst="rect">
            <a:avLst/>
          </a:prstGeom>
          <a:noFill/>
        </p:spPr>
      </p:pic>
      <p:pic>
        <p:nvPicPr>
          <p:cNvPr id="4099" name="Picture 3" descr="E:\Проекти\OSI Індекс\Заклади\Джерельце\Фото\Досвід\Вивчаємо пожежні  гідранти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9532" y="2220066"/>
            <a:ext cx="5235023" cy="3926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36163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Середовище, що належить дітям:</a:t>
            </a:r>
            <a:br>
              <a:rPr lang="uk-UA" sz="3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uk-UA" sz="3200" b="1" i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навчання поза межами школи</a:t>
            </a:r>
            <a:endParaRPr lang="uk-UA" sz="3200" b="1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Рисунок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44" y="1698061"/>
            <a:ext cx="6234753" cy="467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E:\Проекти\OSI Індекс\Заклади\Джерельце\Фото\Досвід\DSC0613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9139" y="2814453"/>
            <a:ext cx="4892631" cy="36694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Середовище, що належить дітям: </a:t>
            </a:r>
            <a:br>
              <a:rPr lang="uk-UA" sz="3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uk-UA" sz="3200" b="1" i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облаштування класу </a:t>
            </a:r>
            <a:endParaRPr lang="uk-UA" sz="3200" b="1" i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7348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0168" y="1696583"/>
            <a:ext cx="4995551" cy="498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6255" y="1944378"/>
            <a:ext cx="5805694" cy="4351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0075" y="198871"/>
            <a:ext cx="10515600" cy="822407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Діти чекають на зміни!</a:t>
            </a:r>
            <a:endParaRPr lang="uk-UA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681" y="1005594"/>
            <a:ext cx="8811489" cy="5537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9" y="1734512"/>
            <a:ext cx="9144000" cy="2387600"/>
          </a:xfrm>
          <a:noFill/>
        </p:spPr>
        <p:txBody>
          <a:bodyPr wrap="square" lIns="91440" tIns="45720" rIns="91440" bIns="45720" rtlCol="0">
            <a:normAutofit/>
          </a:bodyPr>
          <a:lstStyle/>
          <a:p>
            <a:r>
              <a:rPr lang="ru-RU" sz="4800" b="1" dirty="0">
                <a:solidFill>
                  <a:srgbClr val="88B14B"/>
                </a:solidFill>
                <a:latin typeface="+mn-lt"/>
                <a:ea typeface="+mn-ea"/>
                <a:cs typeface="+mn-cs"/>
              </a:rPr>
              <a:t>Е-Платформа </a:t>
            </a:r>
            <a:br>
              <a:rPr lang="ru-RU" sz="4800" b="1" dirty="0">
                <a:solidFill>
                  <a:srgbClr val="88B14B"/>
                </a:solidFill>
                <a:latin typeface="+mn-lt"/>
                <a:ea typeface="+mn-ea"/>
                <a:cs typeface="+mn-cs"/>
              </a:rPr>
            </a:br>
            <a:r>
              <a:rPr lang="ru-RU" sz="4800" b="1" dirty="0">
                <a:solidFill>
                  <a:srgbClr val="88B14B"/>
                </a:solidFill>
                <a:latin typeface="+mn-lt"/>
                <a:ea typeface="+mn-ea"/>
                <a:cs typeface="+mn-cs"/>
              </a:rPr>
              <a:t>«Нова </a:t>
            </a:r>
            <a:r>
              <a:rPr lang="uk-UA" sz="4800" b="1" dirty="0">
                <a:solidFill>
                  <a:srgbClr val="88B14B"/>
                </a:solidFill>
                <a:latin typeface="+mn-lt"/>
                <a:ea typeface="+mn-ea"/>
                <a:cs typeface="+mn-cs"/>
              </a:rPr>
              <a:t>українська </a:t>
            </a:r>
            <a:r>
              <a:rPr lang="ru-RU" sz="4800" b="1" dirty="0">
                <a:solidFill>
                  <a:srgbClr val="88B14B"/>
                </a:solidFill>
                <a:latin typeface="+mn-lt"/>
                <a:ea typeface="+mn-ea"/>
                <a:cs typeface="+mn-cs"/>
              </a:rPr>
              <a:t>школа»</a:t>
            </a:r>
            <a:r>
              <a:rPr lang="en-US" sz="4800" b="1" dirty="0">
                <a:solidFill>
                  <a:srgbClr val="88B14B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4800" b="1" dirty="0">
                <a:solidFill>
                  <a:srgbClr val="88B14B"/>
                </a:solidFill>
                <a:latin typeface="+mn-lt"/>
                <a:ea typeface="+mn-ea"/>
                <a:cs typeface="+mn-cs"/>
              </a:rPr>
            </a:br>
            <a:r>
              <a:rPr lang="en-US" sz="4800" b="1" dirty="0">
                <a:solidFill>
                  <a:srgbClr val="FFC000"/>
                </a:solidFill>
                <a:latin typeface="+mn-lt"/>
                <a:ea typeface="+mn-ea"/>
                <a:cs typeface="+mn-cs"/>
                <a:hlinkClick r:id="rId2"/>
              </a:rPr>
              <a:t>www.</a:t>
            </a:r>
            <a:r>
              <a:rPr lang="en-AU" sz="4800" b="1" dirty="0">
                <a:solidFill>
                  <a:srgbClr val="FFC000"/>
                </a:solidFill>
                <a:latin typeface="+mn-lt"/>
                <a:ea typeface="+mn-ea"/>
                <a:cs typeface="+mn-cs"/>
                <a:hlinkClick r:id="rId2"/>
              </a:rPr>
              <a:t>nus.inf.ua</a:t>
            </a:r>
            <a:r>
              <a:rPr lang="en-AU" sz="4800" b="1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  </a:t>
            </a:r>
            <a:endParaRPr lang="ru-RU" sz="4800" b="1" dirty="0">
              <a:solidFill>
                <a:srgbClr val="FFC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74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7575" y="412626"/>
            <a:ext cx="8064334" cy="1325563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Середовище, що належить дітям: </a:t>
            </a:r>
            <a:br>
              <a:rPr lang="uk-UA" sz="3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uk-UA" sz="2800" b="1" i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мобільне і доступне</a:t>
            </a:r>
            <a:endParaRPr lang="uk-UA" sz="2800" b="1" i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26" name="Picture 2" descr="C:\Users\Q\Desktop\Малюк\IMG_76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49381" y="1721920"/>
            <a:ext cx="5616018" cy="3443845"/>
          </a:xfrm>
          <a:prstGeom prst="rect">
            <a:avLst/>
          </a:prstGeom>
          <a:noFill/>
        </p:spPr>
      </p:pic>
      <p:pic>
        <p:nvPicPr>
          <p:cNvPr id="5" name="Рисунок 3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6411" y="2697677"/>
            <a:ext cx="5225145" cy="3922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014" y="166255"/>
            <a:ext cx="6567053" cy="1187532"/>
          </a:xfrm>
        </p:spPr>
        <p:txBody>
          <a:bodyPr>
            <a:noAutofit/>
          </a:bodyPr>
          <a:lstStyle/>
          <a:p>
            <a:pPr algn="ctr"/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Середовище, що належить дітям: </a:t>
            </a:r>
            <a:b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uk-UA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800" b="1" i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відкритий простір</a:t>
            </a:r>
            <a:endParaRPr lang="uk-UA" sz="2800" b="1" i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075" name="Picture 3" descr="C:\Users\Q\Desktop\Луценко\PB21868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2508" r="2508"/>
          <a:stretch>
            <a:fillRect/>
          </a:stretch>
        </p:blipFill>
        <p:spPr bwMode="auto">
          <a:xfrm>
            <a:off x="5058889" y="1425039"/>
            <a:ext cx="6807139" cy="5162418"/>
          </a:xfrm>
          <a:prstGeom prst="rect">
            <a:avLst/>
          </a:prstGeom>
          <a:noFill/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839788" y="3170712"/>
            <a:ext cx="3019693" cy="2698276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8" name="Содержимое 6" descr="IMG_131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48613" y="2814452"/>
            <a:ext cx="4924301" cy="369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Середовище, що належить дітям: </a:t>
            </a:r>
            <a:br>
              <a:rPr lang="uk-UA" sz="3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uk-UA" sz="3200" b="1" i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центри (осередки) діяльності</a:t>
            </a:r>
            <a:endParaRPr lang="uk-UA" sz="2800" b="1" dirty="0">
              <a:latin typeface="+mn-lt"/>
            </a:endParaRPr>
          </a:p>
        </p:txBody>
      </p:sp>
      <p:pic>
        <p:nvPicPr>
          <p:cNvPr id="5122" name="Picture 2" descr="C:\Users\Q\Desktop\Луценко\PA1593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2078182"/>
            <a:ext cx="6139543" cy="4333168"/>
          </a:xfrm>
          <a:prstGeom prst="rect">
            <a:avLst/>
          </a:prstGeom>
          <a:noFill/>
        </p:spPr>
      </p:pic>
      <p:pic>
        <p:nvPicPr>
          <p:cNvPr id="15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58660" y="2819326"/>
            <a:ext cx="6033340" cy="33914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Середовище, що належить дітям: </a:t>
            </a:r>
            <a:br>
              <a:rPr lang="uk-UA" sz="3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uk-UA" sz="3200" b="1" i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дослідження і пошук оптимального рішення</a:t>
            </a:r>
            <a:endParaRPr lang="uk-UA" sz="3200" b="1" i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" name="Picture 5" descr="DSCN083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504" y="3230089"/>
            <a:ext cx="4182446" cy="320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Q\Desktop\Луценко\PB21869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1644512"/>
            <a:ext cx="6495801" cy="48691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79263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Середовище, що належить дітям: </a:t>
            </a:r>
            <a:br>
              <a:rPr lang="uk-UA" sz="3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uk-UA" sz="3200" b="1" i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критично мислити і працювати разом</a:t>
            </a:r>
            <a:br>
              <a:rPr lang="uk-UA" sz="3200" b="1" i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/>
            </a:r>
            <a:br>
              <a:rPr lang="uk-UA" sz="3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endParaRPr lang="uk-UA" sz="3600" dirty="0">
              <a:latin typeface="+mn-lt"/>
            </a:endParaRPr>
          </a:p>
        </p:txBody>
      </p:sp>
      <p:pic>
        <p:nvPicPr>
          <p:cNvPr id="7" name="Picture 2" descr="C:\Users\Q\Desktop\Малюк\IMG_76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2070" y="2280062"/>
            <a:ext cx="5916284" cy="3942608"/>
          </a:xfrm>
          <a:prstGeom prst="rect">
            <a:avLst/>
          </a:prstGeom>
          <a:noFill/>
        </p:spPr>
      </p:pic>
      <p:pic>
        <p:nvPicPr>
          <p:cNvPr id="8" name="Содержимое 7" descr="IMG_132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103917" y="2587770"/>
            <a:ext cx="5462650" cy="4101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Середовище, що належить дітям: </a:t>
            </a:r>
            <a:br>
              <a:rPr lang="uk-UA" sz="3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uk-UA" sz="3200" b="1" i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відповідати потребами дитини </a:t>
            </a:r>
            <a:endParaRPr lang="uk-UA" sz="3200" b="1" i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" name="Picture 19" descr="P30501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507" y="2434442"/>
            <a:ext cx="5513203" cy="4037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Documents and Settings\Taras\Рабочий стол\Презентація ЧИТ\2009\02\2009_02_16\IMG_139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515" y="2500610"/>
            <a:ext cx="5326925" cy="399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</a:rPr>
              <a:t>Середовище, що належить дітям: </a:t>
            </a:r>
            <a:br>
              <a:rPr lang="uk-UA" sz="36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sz="3200" b="1" i="1" dirty="0" smtClean="0">
                <a:solidFill>
                  <a:schemeClr val="accent6">
                    <a:lumMod val="75000"/>
                  </a:schemeClr>
                </a:solidFill>
              </a:rPr>
              <a:t>відповідати потребами дитини </a:t>
            </a:r>
            <a:endParaRPr lang="uk-UA" sz="3200" b="1" dirty="0"/>
          </a:p>
        </p:txBody>
      </p:sp>
      <p:pic>
        <p:nvPicPr>
          <p:cNvPr id="10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008" y="1879552"/>
            <a:ext cx="6436426" cy="4824070"/>
          </a:xfrm>
        </p:spPr>
      </p:pic>
      <p:pic>
        <p:nvPicPr>
          <p:cNvPr id="18" name="Picture 2" descr="E:\Фото Альбом\Фото\ФОТО на 2.06.16\Изображение 10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7688" y="2905563"/>
            <a:ext cx="4903715" cy="36759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1908</TotalTime>
  <Words>78</Words>
  <Application>Microsoft Office PowerPoint</Application>
  <PresentationFormat>Широкоэкранный</PresentationFormat>
  <Paragraphs>17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Е-Платформа  «Нова українська школа» www.nus.inf.ua  </vt:lpstr>
      <vt:lpstr>Середовище, що належить дітям:  мобільне і доступне</vt:lpstr>
      <vt:lpstr>Середовище, що належить дітям:   відкритий простір</vt:lpstr>
      <vt:lpstr>Середовище, що належить дітям:  центри (осередки) діяльності</vt:lpstr>
      <vt:lpstr>Середовище, що належить дітям:  дослідження і пошук оптимального рішення</vt:lpstr>
      <vt:lpstr>Середовище, що належить дітям:  критично мислити і працювати разом  </vt:lpstr>
      <vt:lpstr>Середовище, що належить дітям:  відповідати потребами дитини </vt:lpstr>
      <vt:lpstr>Середовище, що належить дітям:  відповідати потребами дитини </vt:lpstr>
      <vt:lpstr>Середовище, що належить дітям: навчання поза межами школи    </vt:lpstr>
      <vt:lpstr>Середовище, що належить дітям: навчання поза межами школи</vt:lpstr>
      <vt:lpstr>Середовище, що належить дітям:  облаштування класу </vt:lpstr>
      <vt:lpstr>Діти чекають на зміни!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zhia</dc:creator>
  <cp:lastModifiedBy>Наталья</cp:lastModifiedBy>
  <cp:revision>154</cp:revision>
  <cp:lastPrinted>2017-08-17T09:24:55Z</cp:lastPrinted>
  <dcterms:created xsi:type="dcterms:W3CDTF">2017-02-04T07:22:59Z</dcterms:created>
  <dcterms:modified xsi:type="dcterms:W3CDTF">2018-04-23T19:34:57Z</dcterms:modified>
</cp:coreProperties>
</file>